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0" r:id="rId3"/>
  </p:sldMasterIdLst>
  <p:notesMasterIdLst>
    <p:notesMasterId r:id="rId37"/>
  </p:notesMasterIdLst>
  <p:handoutMasterIdLst>
    <p:handoutMasterId r:id="rId38"/>
  </p:handoutMasterIdLst>
  <p:sldIdLst>
    <p:sldId id="570" r:id="rId4"/>
    <p:sldId id="571" r:id="rId5"/>
    <p:sldId id="542" r:id="rId6"/>
    <p:sldId id="572" r:id="rId7"/>
    <p:sldId id="576" r:id="rId8"/>
    <p:sldId id="577" r:id="rId9"/>
    <p:sldId id="578" r:id="rId10"/>
    <p:sldId id="579" r:id="rId11"/>
    <p:sldId id="580" r:id="rId12"/>
    <p:sldId id="581" r:id="rId13"/>
    <p:sldId id="582" r:id="rId14"/>
    <p:sldId id="583" r:id="rId15"/>
    <p:sldId id="584" r:id="rId16"/>
    <p:sldId id="585" r:id="rId17"/>
    <p:sldId id="586" r:id="rId18"/>
    <p:sldId id="587" r:id="rId19"/>
    <p:sldId id="588" r:id="rId20"/>
    <p:sldId id="589" r:id="rId21"/>
    <p:sldId id="590" r:id="rId22"/>
    <p:sldId id="591" r:id="rId23"/>
    <p:sldId id="592" r:id="rId24"/>
    <p:sldId id="593" r:id="rId25"/>
    <p:sldId id="594" r:id="rId26"/>
    <p:sldId id="595" r:id="rId27"/>
    <p:sldId id="596" r:id="rId28"/>
    <p:sldId id="597" r:id="rId29"/>
    <p:sldId id="598" r:id="rId30"/>
    <p:sldId id="599" r:id="rId31"/>
    <p:sldId id="601" r:id="rId32"/>
    <p:sldId id="603" r:id="rId33"/>
    <p:sldId id="607" r:id="rId34"/>
    <p:sldId id="605" r:id="rId35"/>
    <p:sldId id="606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9B291E-4D63-44D8-9FE2-F9EEBB49D803}">
          <p14:sldIdLst>
            <p14:sldId id="570"/>
            <p14:sldId id="571"/>
            <p14:sldId id="542"/>
          </p14:sldIdLst>
        </p14:section>
        <p14:section name="Data Types" id="{A2E9A071-4CE6-48B9-ADE6-28570D9CFC0F}">
          <p14:sldIdLst>
            <p14:sldId id="572"/>
            <p14:sldId id="576"/>
            <p14:sldId id="577"/>
            <p14:sldId id="578"/>
          </p14:sldIdLst>
        </p14:section>
        <p14:section name="Creating Database" id="{FAA0004B-BF33-4391-A2DD-601663B9EC77}">
          <p14:sldIdLst>
            <p14:sldId id="579"/>
            <p14:sldId id="580"/>
            <p14:sldId id="581"/>
          </p14:sldIdLst>
        </p14:section>
        <p14:section name="Create Table" id="{3E743E31-33C3-4D16-BBD7-C7B0E16B14F6}">
          <p14:sldIdLst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1"/>
            <p14:sldId id="603"/>
            <p14:sldId id="607"/>
            <p14:sldId id="605"/>
            <p14:sldId id="6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C6C0AA"/>
    <a:srgbClr val="FBEEDC"/>
    <a:srgbClr val="F0A22E"/>
    <a:srgbClr val="603A14"/>
    <a:srgbClr val="E85C0E"/>
    <a:srgbClr val="BAB398"/>
    <a:srgbClr val="ADA485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22" autoAdjust="0"/>
    <p:restoredTop sz="94533" autoAdjust="0"/>
  </p:normalViewPr>
  <p:slideViewPr>
    <p:cSldViewPr>
      <p:cViewPr varScale="1">
        <p:scale>
          <a:sx n="84" d="100"/>
          <a:sy n="84" d="100"/>
        </p:scale>
        <p:origin x="466" y="8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2419" y="-53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commentAuthors" Target="commentAuthor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24-May-17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24-May-17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01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013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76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186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97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759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Rectangle 16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228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24-May-17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80" y="71439"/>
            <a:ext cx="8735325" cy="909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688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562964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12713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24-May-17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8073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6586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5888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95867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png"/><Relationship Id="rId10" Type="http://schemas.openxmlformats.org/officeDocument/2006/relationships/hyperlink" Target="http://softuni.bg/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3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0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6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1.png"/><Relationship Id="rId14" Type="http://schemas.openxmlformats.org/officeDocument/2006/relationships/hyperlink" Target="http://www.telenor.b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Data Definition and</a:t>
            </a:r>
            <a:br>
              <a:rPr lang="en-US" dirty="0"/>
            </a:br>
            <a:r>
              <a:rPr lang="en-US" dirty="0"/>
              <a:t>Data Types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Managing DBs using IDEs</a:t>
            </a:r>
          </a:p>
          <a:p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657600"/>
            <a:ext cx="2417140" cy="26526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051769" y="3902831"/>
            <a:ext cx="1997779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 Types</a:t>
            </a:r>
          </a:p>
        </p:txBody>
      </p:sp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 rot="20983918">
            <a:off x="7290798" y="5003001"/>
            <a:ext cx="1663151" cy="589253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60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SQL</a:t>
            </a:r>
          </a:p>
        </p:txBody>
      </p:sp>
      <p:pic>
        <p:nvPicPr>
          <p:cNvPr id="16" name="Picture 2" descr="database, storage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154" y="4351845"/>
            <a:ext cx="1715156" cy="171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atabase, storag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12" y="4442934"/>
            <a:ext cx="1509802" cy="162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394605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35767"/>
            <a:ext cx="3187613" cy="331235"/>
          </a:xfrm>
        </p:spPr>
        <p:txBody>
          <a:bodyPr/>
          <a:lstStyle/>
          <a:p>
            <a:r>
              <a:rPr lang="en-US" dirty="0">
                <a:hlinkClick r:id="rId10"/>
              </a:rPr>
              <a:t>http://softuni.bg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40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Select </a:t>
            </a:r>
            <a:r>
              <a:rPr lang="en-US" sz="3200" dirty="0">
                <a:solidFill>
                  <a:schemeClr val="accent1"/>
                </a:solidFill>
              </a:rPr>
              <a:t>Create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accent1"/>
                </a:solidFill>
              </a:rPr>
              <a:t>new -&gt; Database </a:t>
            </a:r>
            <a:r>
              <a:rPr lang="en-US" sz="3200" dirty="0" smtClean="0"/>
              <a:t>from </a:t>
            </a:r>
            <a:r>
              <a:rPr lang="en-US" sz="3200" dirty="0"/>
              <a:t>the </a:t>
            </a:r>
            <a:r>
              <a:rPr lang="en-US" sz="3200" dirty="0">
                <a:solidFill>
                  <a:schemeClr val="accent1"/>
                </a:solidFill>
              </a:rPr>
              <a:t>context </a:t>
            </a:r>
            <a:r>
              <a:rPr lang="en-US" sz="3200" dirty="0" smtClean="0">
                <a:solidFill>
                  <a:schemeClr val="accent1"/>
                </a:solidFill>
              </a:rPr>
              <a:t>menu</a:t>
            </a:r>
            <a:endParaRPr lang="en-US" sz="320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/>
              <a:t>New Database</a:t>
            </a:r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522912" y="3695700"/>
            <a:ext cx="8382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012" y="2133600"/>
            <a:ext cx="4301750" cy="411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12" y="2136648"/>
            <a:ext cx="4038600" cy="411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1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Right click – </a:t>
            </a:r>
            <a:r>
              <a:rPr lang="en-US" sz="3200" dirty="0">
                <a:solidFill>
                  <a:schemeClr val="accent1"/>
                </a:solidFill>
              </a:rPr>
              <a:t>Select Create new -&gt; Table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Tables</a:t>
            </a:r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484812" y="3581400"/>
            <a:ext cx="342900" cy="647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15" y="1853709"/>
            <a:ext cx="4455076" cy="46712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453" y="1853709"/>
            <a:ext cx="5531446" cy="467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2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Primary Key</a:t>
            </a:r>
            <a:r>
              <a:rPr lang="en-US" dirty="0"/>
              <a:t> is used to uniquely identify and index records</a:t>
            </a:r>
          </a:p>
          <a:p>
            <a:r>
              <a:rPr lang="en-US" dirty="0"/>
              <a:t>Click </a:t>
            </a:r>
            <a:r>
              <a:rPr lang="en-US" dirty="0" smtClean="0">
                <a:solidFill>
                  <a:schemeClr val="accent1"/>
                </a:solidFill>
              </a:rPr>
              <a:t>Create new index -&gt; Primary </a:t>
            </a:r>
            <a:r>
              <a:rPr lang="en-US" dirty="0" smtClean="0"/>
              <a:t>from </a:t>
            </a:r>
            <a:r>
              <a:rPr lang="en-US" dirty="0"/>
              <a:t>the context menu of the desired row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812" y="2514600"/>
            <a:ext cx="5410200" cy="402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5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 increment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</a:t>
            </a:r>
            <a:r>
              <a:rPr lang="en-US" dirty="0" smtClean="0"/>
              <a:t>(3)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828800"/>
            <a:ext cx="3492625" cy="404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6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</a:t>
            </a:r>
            <a:r>
              <a:rPr lang="en-US" dirty="0">
                <a:solidFill>
                  <a:schemeClr val="accent1"/>
                </a:solidFill>
              </a:rPr>
              <a:t>add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modify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read</a:t>
            </a:r>
            <a:r>
              <a:rPr lang="en-US" dirty="0"/>
              <a:t> records with </a:t>
            </a:r>
            <a:r>
              <a:rPr lang="en-US" dirty="0" smtClean="0"/>
              <a:t>Ides</a:t>
            </a:r>
            <a:endParaRPr lang="en-US" dirty="0"/>
          </a:p>
          <a:p>
            <a:r>
              <a:rPr lang="en-US" dirty="0"/>
              <a:t>To insert or edit a record, click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chemeClr val="accent1"/>
                </a:solidFill>
              </a:rPr>
              <a:t>cell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and Retrieving Data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5865812" y="3886200"/>
            <a:ext cx="4572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04" y="2821995"/>
            <a:ext cx="4777799" cy="2985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012" y="2821995"/>
            <a:ext cx="4786718" cy="298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1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248" y="1261101"/>
            <a:ext cx="6248400" cy="329091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SQL Queries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Data Definition using </a:t>
            </a:r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7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communicate with the database engine using SQL</a:t>
            </a:r>
          </a:p>
          <a:p>
            <a:r>
              <a:rPr lang="en-US" dirty="0"/>
              <a:t>Queries provide greater </a:t>
            </a:r>
            <a:r>
              <a:rPr lang="en-US" dirty="0">
                <a:solidFill>
                  <a:schemeClr val="accent1"/>
                </a:solidFill>
              </a:rPr>
              <a:t>control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flexibility</a:t>
            </a:r>
          </a:p>
          <a:p>
            <a:r>
              <a:rPr lang="en-US" dirty="0"/>
              <a:t>To create a database using SQL:</a:t>
            </a:r>
          </a:p>
          <a:p>
            <a:pPr>
              <a:spcBef>
                <a:spcPts val="18600"/>
              </a:spcBef>
            </a:pPr>
            <a:r>
              <a:rPr lang="en-US" dirty="0"/>
              <a:t>SQL keywords are traditionally </a:t>
            </a:r>
            <a:r>
              <a:rPr lang="en-US" dirty="0">
                <a:solidFill>
                  <a:schemeClr val="accent1"/>
                </a:solidFill>
              </a:rPr>
              <a:t>capitalized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Queries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652998" y="4038600"/>
            <a:ext cx="6882829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CREATE DATABASE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employees;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008812" y="3056061"/>
            <a:ext cx="3505200" cy="700710"/>
          </a:xfrm>
          <a:prstGeom prst="wedgeRoundRectCallout">
            <a:avLst>
              <a:gd name="adj1" fmla="val -39791"/>
              <a:gd name="adj2" fmla="val 1048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Database name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03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Creation in SQL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78474" y="1999437"/>
            <a:ext cx="7028700" cy="32593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CREATE TABLE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eople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i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 </a:t>
            </a:r>
            <a:r>
              <a:rPr lang="en-US" sz="28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INT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NOT NULL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email </a:t>
            </a:r>
            <a:r>
              <a:rPr lang="en-US" sz="28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VARCHAR(50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 NOT NULL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first_name </a:t>
            </a:r>
            <a:r>
              <a:rPr lang="en-US" sz="28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VARCHAR(50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last_name </a:t>
            </a:r>
            <a:r>
              <a:rPr lang="en-US" sz="28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VARCHAR(50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103812" y="1999437"/>
            <a:ext cx="1400019" cy="563459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2953042" y="3840480"/>
            <a:ext cx="1961858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Rectangle: Rounded Corners 12"/>
          <p:cNvSpPr/>
          <p:nvPr/>
        </p:nvSpPr>
        <p:spPr>
          <a:xfrm>
            <a:off x="2953042" y="4296689"/>
            <a:ext cx="1740878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2953042" y="3384271"/>
            <a:ext cx="1169378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Rectangle: Rounded Corners 14"/>
          <p:cNvSpPr/>
          <p:nvPr/>
        </p:nvSpPr>
        <p:spPr>
          <a:xfrm>
            <a:off x="2953042" y="2928062"/>
            <a:ext cx="620738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6" name="Rectangle: Rounded Corners 15"/>
          <p:cNvSpPr/>
          <p:nvPr/>
        </p:nvSpPr>
        <p:spPr>
          <a:xfrm>
            <a:off x="3563114" y="2928062"/>
            <a:ext cx="742185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7" name="Rectangle: Rounded Corners 16"/>
          <p:cNvSpPr/>
          <p:nvPr/>
        </p:nvSpPr>
        <p:spPr>
          <a:xfrm>
            <a:off x="4920230" y="3840480"/>
            <a:ext cx="2257810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Rectangle: Rounded Corners 17"/>
          <p:cNvSpPr/>
          <p:nvPr/>
        </p:nvSpPr>
        <p:spPr>
          <a:xfrm>
            <a:off x="4714490" y="4296689"/>
            <a:ext cx="2311150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9" name="Rectangle: Rounded Corners 18"/>
          <p:cNvSpPr/>
          <p:nvPr/>
        </p:nvSpPr>
        <p:spPr>
          <a:xfrm>
            <a:off x="4150610" y="3384271"/>
            <a:ext cx="2318770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0" name="Rectangle: Rounded Corners 19"/>
          <p:cNvSpPr/>
          <p:nvPr/>
        </p:nvSpPr>
        <p:spPr>
          <a:xfrm>
            <a:off x="4361627" y="2928062"/>
            <a:ext cx="1642933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1" name="Rectangle: Rounded Corners 20"/>
          <p:cNvSpPr/>
          <p:nvPr/>
        </p:nvSpPr>
        <p:spPr>
          <a:xfrm>
            <a:off x="6498272" y="3384271"/>
            <a:ext cx="1670368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5713412" y="1151121"/>
            <a:ext cx="3048000" cy="700710"/>
          </a:xfrm>
          <a:prstGeom prst="wedgeRoundRectCallout">
            <a:avLst>
              <a:gd name="adj1" fmla="val -41775"/>
              <a:gd name="adj2" fmla="val 791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Table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1446212" y="5486400"/>
            <a:ext cx="3048000" cy="700710"/>
          </a:xfrm>
          <a:prstGeom prst="wedgeRoundRectCallout">
            <a:avLst>
              <a:gd name="adj1" fmla="val 32169"/>
              <a:gd name="adj2" fmla="val -1598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Column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256212" y="5486400"/>
            <a:ext cx="3048000" cy="700710"/>
          </a:xfrm>
          <a:prstGeom prst="wedgeRoundRectCallout">
            <a:avLst>
              <a:gd name="adj1" fmla="val -40930"/>
              <a:gd name="adj2" fmla="val -16351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Data type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085012" y="2267746"/>
            <a:ext cx="3352800" cy="700710"/>
          </a:xfrm>
          <a:prstGeom prst="wedgeRoundRectCallout">
            <a:avLst>
              <a:gd name="adj1" fmla="val -41776"/>
              <a:gd name="adj2" fmla="val 1066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Custom properties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34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get all information from a table</a:t>
            </a:r>
          </a:p>
          <a:p>
            <a:pPr>
              <a:spcBef>
                <a:spcPts val="13200"/>
              </a:spcBef>
            </a:pPr>
            <a:r>
              <a:rPr lang="en-US" dirty="0"/>
              <a:t>You can limit the columns and number of records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 Records in SQL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32012" y="2261901"/>
            <a:ext cx="8382000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SELECT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*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FROM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employees;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4349267"/>
            <a:ext cx="10591800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SELECT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first_name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last_name </a:t>
            </a:r>
            <a:r>
              <a:rPr lang="en-US" sz="3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 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LIMIT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5;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008812" y="1229344"/>
            <a:ext cx="3505200" cy="700710"/>
          </a:xfrm>
          <a:prstGeom prst="wedgeRoundRectCallout">
            <a:avLst>
              <a:gd name="adj1" fmla="val -41996"/>
              <a:gd name="adj2" fmla="val 1195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Table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440297" y="5746831"/>
            <a:ext cx="3464115" cy="667182"/>
          </a:xfrm>
          <a:prstGeom prst="wedgeRoundRectCallout">
            <a:avLst>
              <a:gd name="adj1" fmla="val -48865"/>
              <a:gd name="adj2" fmla="val -1932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List of columns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580313" y="5783191"/>
            <a:ext cx="3505200" cy="630822"/>
          </a:xfrm>
          <a:prstGeom prst="wedgeRoundRectCallout">
            <a:avLst>
              <a:gd name="adj1" fmla="val -42284"/>
              <a:gd name="adj2" fmla="val -1132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Number of records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07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Customization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50" y="2438400"/>
            <a:ext cx="7019925" cy="1628775"/>
          </a:xfrm>
          <a:prstGeom prst="rect">
            <a:avLst/>
          </a:prstGeom>
        </p:spPr>
      </p:pic>
      <p:sp>
        <p:nvSpPr>
          <p:cNvPr id="8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692873"/>
          </a:xfrm>
        </p:spPr>
        <p:txBody>
          <a:bodyPr/>
          <a:lstStyle/>
          <a:p>
            <a:r>
              <a:rPr lang="en-US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Adding Rules, Constraints and Relationship</a:t>
            </a:r>
            <a:endParaRPr lang="en-US" dirty="0">
              <a:solidFill>
                <a:srgbClr val="F3BE6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5263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Data Types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Database Modeling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Basic SQL Queries and Table Customization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Deleting Data and Structures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4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Primary </a:t>
            </a:r>
            <a:r>
              <a:rPr lang="en-US" sz="2800" dirty="0" smtClean="0"/>
              <a:t>Key</a:t>
            </a:r>
          </a:p>
          <a:p>
            <a:endParaRPr lang="en-US" sz="2800" dirty="0"/>
          </a:p>
          <a:p>
            <a:r>
              <a:rPr lang="en-US" sz="2800" dirty="0" smtClean="0"/>
              <a:t>Auto-Increment (Identity)</a:t>
            </a:r>
          </a:p>
          <a:p>
            <a:endParaRPr lang="en-US" sz="2800" dirty="0"/>
          </a:p>
          <a:p>
            <a:r>
              <a:rPr lang="en-US" sz="2800" dirty="0" smtClean="0"/>
              <a:t>Unique </a:t>
            </a:r>
            <a:r>
              <a:rPr lang="en-US" sz="2800" dirty="0"/>
              <a:t>constraint – no repeating values in entire </a:t>
            </a:r>
            <a:r>
              <a:rPr lang="en-US" sz="2800" dirty="0" smtClean="0"/>
              <a:t>table</a:t>
            </a:r>
          </a:p>
          <a:p>
            <a:pPr>
              <a:spcBef>
                <a:spcPts val="9000"/>
              </a:spcBef>
            </a:pPr>
            <a:r>
              <a:rPr lang="en-US" sz="2800" dirty="0"/>
              <a:t>Default value – if not specified (otherwise set to </a:t>
            </a:r>
            <a:r>
              <a:rPr lang="en-US" sz="2800" i="1" dirty="0">
                <a:solidFill>
                  <a:schemeClr val="accent1"/>
                </a:solidFill>
              </a:rPr>
              <a:t>NULL</a:t>
            </a:r>
            <a:r>
              <a:rPr lang="en-US" sz="2800" dirty="0" smtClean="0"/>
              <a:t>)</a:t>
            </a:r>
          </a:p>
          <a:p>
            <a:pPr>
              <a:spcBef>
                <a:spcPts val="9000"/>
              </a:spcBef>
            </a:pP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Column Properties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436812" y="1760315"/>
            <a:ext cx="70287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 INT</a:t>
            </a:r>
            <a:r>
              <a:rPr lang="en-US" sz="28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NOT NULL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PRIMARY KEY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436812" y="2914274"/>
            <a:ext cx="70287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id INT</a:t>
            </a:r>
            <a:r>
              <a:rPr lang="en-US" sz="28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AUTO_INCREMENT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PRIMARY KEY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36812" y="4297436"/>
            <a:ext cx="70287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mail VARCHAR(50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UNIQUE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459608" y="5882909"/>
            <a:ext cx="70287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balance DECIMAL(10,2)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DEFAULT 0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46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Changing Table Properties After Creation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12" y="1447800"/>
            <a:ext cx="3980245" cy="32502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5894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table can be changed using the keywords </a:t>
            </a:r>
            <a:r>
              <a:rPr lang="en-US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ALTER TABLE</a:t>
            </a:r>
            <a:endParaRPr lang="en-US" dirty="0"/>
          </a:p>
          <a:p>
            <a:pPr>
              <a:spcBef>
                <a:spcPts val="11400"/>
              </a:spcBef>
            </a:pPr>
            <a:r>
              <a:rPr lang="en-US" dirty="0"/>
              <a:t>Add new column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274" y="4167991"/>
            <a:ext cx="6099176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ADD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salary DECIMAL;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3236" y="2274657"/>
            <a:ext cx="6099176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618412" y="2878583"/>
            <a:ext cx="3048000" cy="700710"/>
          </a:xfrm>
          <a:prstGeom prst="wedgeRoundRectCallout">
            <a:avLst>
              <a:gd name="adj1" fmla="val -59267"/>
              <a:gd name="adj2" fmla="val -896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Table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1519236" y="5432068"/>
            <a:ext cx="3048000" cy="700710"/>
          </a:xfrm>
          <a:prstGeom prst="wedgeRoundRectCallout">
            <a:avLst>
              <a:gd name="adj1" fmla="val 43007"/>
              <a:gd name="adj2" fmla="val -1043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Column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5637212" y="5432068"/>
            <a:ext cx="3048000" cy="700710"/>
          </a:xfrm>
          <a:prstGeom prst="wedgeRoundRectCallout">
            <a:avLst>
              <a:gd name="adj1" fmla="val -44384"/>
              <a:gd name="adj2" fmla="val -1024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Data type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59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existing column</a:t>
            </a:r>
          </a:p>
          <a:p>
            <a:pPr>
              <a:spcBef>
                <a:spcPts val="14400"/>
              </a:spcBef>
            </a:pPr>
            <a:r>
              <a:rPr lang="en-US" dirty="0"/>
              <a:t>Modify data type of existing column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86036" y="4446756"/>
            <a:ext cx="7013576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people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/>
            </a:r>
            <a:b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28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MODIFY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COLUMN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email VARCHAR(100);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586036" y="2172037"/>
            <a:ext cx="7013576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people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DROP COLUMN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full_name;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313612" y="1821679"/>
            <a:ext cx="3048000" cy="700710"/>
          </a:xfrm>
          <a:prstGeom prst="wedgeRoundRectCallout">
            <a:avLst>
              <a:gd name="adj1" fmla="val -69167"/>
              <a:gd name="adj2" fmla="val 1074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Column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2623416" y="5732359"/>
            <a:ext cx="3048000" cy="700710"/>
          </a:xfrm>
          <a:prstGeom prst="wedgeRoundRectCallout">
            <a:avLst>
              <a:gd name="adj1" fmla="val 43007"/>
              <a:gd name="adj2" fmla="val -1043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Column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7161212" y="5732359"/>
            <a:ext cx="3048000" cy="700710"/>
          </a:xfrm>
          <a:prstGeom prst="wedgeRoundRectCallout">
            <a:avLst>
              <a:gd name="adj1" fmla="val -44384"/>
              <a:gd name="adj2" fmla="val -1024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New data type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13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1400"/>
              </a:spcBef>
            </a:pPr>
            <a:r>
              <a:rPr lang="en-US" dirty="0"/>
              <a:t>Add primary key to existing column</a:t>
            </a:r>
          </a:p>
          <a:p>
            <a:pPr>
              <a:spcBef>
                <a:spcPts val="14400"/>
              </a:spcBef>
            </a:pPr>
            <a:r>
              <a:rPr lang="en-US" dirty="0"/>
              <a:t>Add unique constraint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(3)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979612" y="1981200"/>
            <a:ext cx="8226424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people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/>
            </a:r>
            <a:b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ADD CONSTRAINT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pk_id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PRIMARY KEY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(id);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237412" y="1661490"/>
            <a:ext cx="3048000" cy="700710"/>
          </a:xfrm>
          <a:prstGeom prst="wedgeRoundRectCallout">
            <a:avLst>
              <a:gd name="adj1" fmla="val -98298"/>
              <a:gd name="adj2" fmla="val 639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Constraint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5713412" y="2901573"/>
            <a:ext cx="5791200" cy="987348"/>
          </a:xfrm>
          <a:prstGeom prst="wedgeRoundRectCallout">
            <a:avLst>
              <a:gd name="adj1" fmla="val -58291"/>
              <a:gd name="adj2" fmla="val -253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Column name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</a:rPr>
              <a:t>(more than one for </a:t>
            </a:r>
            <a:r>
              <a:rPr lang="en-US" sz="2800" dirty="0">
                <a:solidFill>
                  <a:schemeClr val="accent1"/>
                </a:solidFill>
              </a:rPr>
              <a:t>composite key</a:t>
            </a:r>
            <a:r>
              <a:rPr lang="en-US" sz="2800" dirty="0">
                <a:solidFill>
                  <a:srgbClr val="FFFFFF"/>
                </a:solidFill>
              </a:rPr>
              <a:t>)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979612" y="4554860"/>
            <a:ext cx="8226424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people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/>
            </a:r>
            <a:b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fr-FR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ADD CONSTRAINT </a:t>
            </a:r>
            <a:r>
              <a:rPr lang="fr-FR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uq_email</a:t>
            </a:r>
            <a:endParaRPr lang="fr-FR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fr-FR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UNIQUE </a:t>
            </a:r>
            <a:r>
              <a:rPr lang="fr-FR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(email</a:t>
            </a:r>
            <a:r>
              <a:rPr lang="fr-FR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6856412" y="4260907"/>
            <a:ext cx="3048000" cy="700710"/>
          </a:xfrm>
          <a:prstGeom prst="wedgeRoundRectCallout">
            <a:avLst>
              <a:gd name="adj1" fmla="val -54384"/>
              <a:gd name="adj2" fmla="val 923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Constraint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5573824" y="5713278"/>
            <a:ext cx="3048000" cy="700710"/>
          </a:xfrm>
          <a:prstGeom prst="wedgeRoundRectCallout">
            <a:avLst>
              <a:gd name="adj1" fmla="val -69167"/>
              <a:gd name="adj2" fmla="val -513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Columns name(s)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47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1400"/>
              </a:spcBef>
            </a:pPr>
            <a:r>
              <a:rPr lang="en-US" sz="3600" dirty="0"/>
              <a:t>Set default </a:t>
            </a:r>
            <a:r>
              <a:rPr lang="en-US" sz="3600" dirty="0" smtClean="0"/>
              <a:t>value</a:t>
            </a:r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(4)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51012" y="3055550"/>
            <a:ext cx="8226424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people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/>
            </a:r>
            <a:b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28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COLUMN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balance</a:t>
            </a:r>
            <a:r>
              <a:rPr lang="en-US" sz="28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SET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DEFAULT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4875212" y="4573362"/>
            <a:ext cx="3048000" cy="700710"/>
          </a:xfrm>
          <a:prstGeom prst="wedgeRoundRectCallout">
            <a:avLst>
              <a:gd name="adj1" fmla="val -39113"/>
              <a:gd name="adj2" fmla="val -1435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Column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5484812" y="1981200"/>
            <a:ext cx="3048000" cy="700710"/>
          </a:xfrm>
          <a:prstGeom prst="wedgeRoundRectCallout">
            <a:avLst>
              <a:gd name="adj1" fmla="val 43214"/>
              <a:gd name="adj2" fmla="val 1860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Default value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69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Data and Structures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37" y="1002057"/>
            <a:ext cx="6514552" cy="35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8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Deleting structures is called </a:t>
            </a:r>
            <a:r>
              <a:rPr lang="en-US" dirty="0">
                <a:solidFill>
                  <a:schemeClr val="accent1"/>
                </a:solidFill>
              </a:rPr>
              <a:t>dropping</a:t>
            </a:r>
          </a:p>
          <a:p>
            <a:pPr lvl="1"/>
            <a:r>
              <a:rPr lang="en-US" dirty="0"/>
              <a:t>You can drop </a:t>
            </a:r>
            <a:r>
              <a:rPr lang="en-US" dirty="0">
                <a:solidFill>
                  <a:schemeClr val="accent1"/>
                </a:solidFill>
              </a:rPr>
              <a:t>keys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constraints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tables</a:t>
            </a:r>
            <a:r>
              <a:rPr lang="en-US" dirty="0"/>
              <a:t> and entire </a:t>
            </a:r>
            <a:r>
              <a:rPr lang="en-US" dirty="0">
                <a:solidFill>
                  <a:schemeClr val="accent1"/>
                </a:solidFill>
              </a:rPr>
              <a:t>databases</a:t>
            </a:r>
          </a:p>
          <a:p>
            <a:r>
              <a:rPr lang="en-US" dirty="0"/>
              <a:t>Deleting all data in a table is called </a:t>
            </a:r>
            <a:r>
              <a:rPr lang="en-US" dirty="0">
                <a:solidFill>
                  <a:schemeClr val="accent1"/>
                </a:solidFill>
              </a:rPr>
              <a:t>truncating</a:t>
            </a:r>
          </a:p>
          <a:p>
            <a:pPr>
              <a:spcBef>
                <a:spcPts val="4200"/>
              </a:spcBef>
            </a:pPr>
            <a:r>
              <a:rPr lang="en-US" dirty="0"/>
              <a:t>Both of these actions </a:t>
            </a:r>
            <a:r>
              <a:rPr lang="en-US" dirty="0">
                <a:solidFill>
                  <a:schemeClr val="accent1"/>
                </a:solidFill>
              </a:rPr>
              <a:t>cannot be undone </a:t>
            </a:r>
            <a:r>
              <a:rPr lang="en-US" dirty="0"/>
              <a:t>– use with caution!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from Database</a:t>
            </a:r>
          </a:p>
        </p:txBody>
      </p:sp>
    </p:spTree>
    <p:extLst>
      <p:ext uri="{BB962C8B-B14F-4D97-AF65-F5344CB8AC3E}">
        <p14:creationId xmlns:p14="http://schemas.microsoft.com/office/powerpoint/2010/main" val="187838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delete all the entries in a table</a:t>
            </a:r>
          </a:p>
          <a:p>
            <a:pPr>
              <a:spcBef>
                <a:spcPts val="9000"/>
              </a:spcBef>
            </a:pPr>
            <a:r>
              <a:rPr lang="en-US" dirty="0"/>
              <a:t>To drop a table – delete data and structure</a:t>
            </a:r>
          </a:p>
          <a:p>
            <a:pPr>
              <a:spcBef>
                <a:spcPts val="9000"/>
              </a:spcBef>
            </a:pPr>
            <a:r>
              <a:rPr lang="en-US" dirty="0"/>
              <a:t>To drop entire database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and Truncating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3236" y="2057400"/>
            <a:ext cx="6099176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TRUNCATE TABLE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242412" y="2329782"/>
            <a:ext cx="3048000" cy="700710"/>
          </a:xfrm>
          <a:prstGeom prst="wedgeRoundRectCallout">
            <a:avLst>
              <a:gd name="adj1" fmla="val -62407"/>
              <a:gd name="adj2" fmla="val -5107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Table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3236" y="3868890"/>
            <a:ext cx="6099176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DROP TABLE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618412" y="4141272"/>
            <a:ext cx="3048000" cy="700710"/>
          </a:xfrm>
          <a:prstGeom prst="wedgeRoundRectCallout">
            <a:avLst>
              <a:gd name="adj1" fmla="val -65787"/>
              <a:gd name="adj2" fmla="val -492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Table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043236" y="5480295"/>
            <a:ext cx="6099176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DROP DATABASE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soft_uni;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618412" y="5050509"/>
            <a:ext cx="3048000" cy="700710"/>
          </a:xfrm>
          <a:prstGeom prst="wedgeRoundRectCallout">
            <a:avLst>
              <a:gd name="adj1" fmla="val -69070"/>
              <a:gd name="adj2" fmla="val 554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Database name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76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remove a constraining rule from a column</a:t>
            </a:r>
          </a:p>
          <a:p>
            <a:pPr lvl="1"/>
            <a:r>
              <a:rPr lang="en-US" dirty="0"/>
              <a:t>This includes primary keys, value constraints and unique fields</a:t>
            </a:r>
          </a:p>
          <a:p>
            <a:pPr>
              <a:spcBef>
                <a:spcPts val="14400"/>
              </a:spcBef>
            </a:pPr>
            <a:r>
              <a:rPr lang="en-US" dirty="0"/>
              <a:t>To remove default value (if not specified, revert to </a:t>
            </a:r>
            <a:r>
              <a:rPr lang="en-US" i="1" dirty="0">
                <a:solidFill>
                  <a:schemeClr val="accent1"/>
                </a:solidFill>
              </a:rPr>
              <a:t>NULL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and Truncating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3236" y="2819400"/>
            <a:ext cx="6099176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mployess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/>
            </a:r>
            <a:b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DROP CONSTRAINT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pk_id;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151812" y="2479555"/>
            <a:ext cx="2438400" cy="700710"/>
          </a:xfrm>
          <a:prstGeom prst="wedgeRoundRectCallout">
            <a:avLst>
              <a:gd name="adj1" fmla="val -81844"/>
              <a:gd name="adj2" fmla="val 371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Table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7847012" y="3429000"/>
            <a:ext cx="3048000" cy="700710"/>
          </a:xfrm>
          <a:prstGeom prst="wedgeRoundRectCallout">
            <a:avLst>
              <a:gd name="adj1" fmla="val -64098"/>
              <a:gd name="adj2" fmla="val -271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Constraint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043236" y="5059427"/>
            <a:ext cx="6099176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mployess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/>
            </a:r>
            <a:b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COLUMN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clients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DROP </a:t>
            </a:r>
            <a:r>
              <a:rPr lang="en-US" sz="28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DEFAULT;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7847012" y="5845942"/>
            <a:ext cx="3048000" cy="700710"/>
          </a:xfrm>
          <a:prstGeom prst="wedgeRoundRectCallout">
            <a:avLst>
              <a:gd name="adj1" fmla="val -72971"/>
              <a:gd name="adj2" fmla="val -473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Columns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8130423" y="4823146"/>
            <a:ext cx="2438400" cy="700710"/>
          </a:xfrm>
          <a:prstGeom prst="wedgeRoundRectCallout">
            <a:avLst>
              <a:gd name="adj1" fmla="val -81844"/>
              <a:gd name="adj2" fmla="val 242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Table name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83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r>
              <a:rPr lang="en-US" sz="11500" b="1" dirty="0" err="1" smtClean="0"/>
              <a:t>mysql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86343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Table columns have a </a:t>
            </a:r>
            <a:r>
              <a:rPr lang="en-US" sz="3200" dirty="0">
                <a:solidFill>
                  <a:schemeClr val="accent1"/>
                </a:solidFill>
              </a:rPr>
              <a:t>fixed type</a:t>
            </a:r>
            <a:endParaRPr lang="en-US" sz="30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000" dirty="0"/>
              <a:t>Setting up the database is the </a:t>
            </a:r>
            <a:r>
              <a:rPr lang="en-US" sz="3000" dirty="0">
                <a:solidFill>
                  <a:schemeClr val="accent1"/>
                </a:solidFill>
              </a:rPr>
              <a:t>last step </a:t>
            </a:r>
            <a:r>
              <a:rPr lang="en-US" sz="3000" dirty="0"/>
              <a:t>of the design process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We can use </a:t>
            </a:r>
            <a:r>
              <a:rPr lang="en-US" sz="3000" dirty="0" smtClean="0"/>
              <a:t>IDEs </a:t>
            </a:r>
            <a:r>
              <a:rPr lang="en-US" sz="3000" dirty="0"/>
              <a:t>to </a:t>
            </a:r>
            <a:r>
              <a:rPr lang="en-US" sz="3000" dirty="0">
                <a:solidFill>
                  <a:schemeClr val="accent1"/>
                </a:solidFill>
              </a:rPr>
              <a:t>create</a:t>
            </a:r>
            <a:r>
              <a:rPr lang="en-US" sz="3000" dirty="0"/>
              <a:t> and </a:t>
            </a:r>
            <a:r>
              <a:rPr lang="en-US" sz="3000" dirty="0">
                <a:solidFill>
                  <a:schemeClr val="accent1"/>
                </a:solidFill>
              </a:rPr>
              <a:t>customize</a:t>
            </a:r>
            <a:r>
              <a:rPr lang="en-US" sz="3000" dirty="0"/>
              <a:t> tables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SQL provides </a:t>
            </a:r>
            <a:r>
              <a:rPr lang="en-US" sz="3000" dirty="0">
                <a:solidFill>
                  <a:schemeClr val="accent1"/>
                </a:solidFill>
              </a:rPr>
              <a:t>greater control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581400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301521" y="3753076"/>
            <a:ext cx="4945291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CREATE TABLE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eople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</a:p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id 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INT </a:t>
            </a:r>
            <a:r>
              <a:rPr lang="en-US" sz="20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NOT NULL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email 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VARCHAR(50</a:t>
            </a:r>
            <a:r>
              <a:rPr lang="en-US" sz="20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 NOT NULL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first_name 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VARCHAR(50</a:t>
            </a:r>
            <a:r>
              <a:rPr lang="en-US" sz="20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last_name 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VARCHAR(50</a:t>
            </a:r>
            <a:r>
              <a:rPr lang="en-US" sz="20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17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Definition and Data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5752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96342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8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 smtClean="0"/>
              <a:t>MySQL </a:t>
            </a:r>
            <a:r>
              <a:rPr lang="en-US" dirty="0"/>
              <a:t>Server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5" name="Picture 3" descr="C:\downloads\Space Art HD Wallpapers\96 Space Art HD Wallpapers 1920x1080\Space.Art.Wallpaper.1920x1080_009.jpg"/>
          <p:cNvPicPr>
            <a:picLocks noChangeAspect="1" noChangeArrowheads="1"/>
          </p:cNvPicPr>
          <p:nvPr/>
        </p:nvPicPr>
        <p:blipFill>
          <a:blip r:embed="rId2" cstate="screen">
            <a:lum contrast="10000"/>
          </a:blip>
          <a:srcRect/>
          <a:stretch>
            <a:fillRect/>
          </a:stretch>
        </p:blipFill>
        <p:spPr bwMode="auto">
          <a:xfrm rot="850003">
            <a:off x="2668628" y="2008171"/>
            <a:ext cx="4322656" cy="2431494"/>
          </a:xfrm>
          <a:prstGeom prst="roundRect">
            <a:avLst>
              <a:gd name="adj" fmla="val 13004"/>
            </a:avLst>
          </a:prstGeom>
          <a:noFill/>
          <a:ln w="254000">
            <a:solidFill>
              <a:schemeClr val="tx1"/>
            </a:solidFill>
          </a:ln>
          <a:effectLst>
            <a:softEdge rad="6350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8292" t="8183" r="38050" b="4805"/>
          <a:stretch/>
        </p:blipFill>
        <p:spPr>
          <a:xfrm>
            <a:off x="7466012" y="1748811"/>
            <a:ext cx="1773561" cy="29298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5579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243027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Numeric</a:t>
            </a:r>
          </a:p>
          <a:p>
            <a:pPr lvl="1">
              <a:lnSpc>
                <a:spcPct val="100000"/>
              </a:lnSpc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INT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600" noProof="1"/>
              <a:t>[(</a:t>
            </a:r>
            <a:r>
              <a:rPr lang="en-US" sz="2600" i="1" noProof="1"/>
              <a:t>M</a:t>
            </a:r>
            <a:r>
              <a:rPr lang="en-US" sz="2600" noProof="1"/>
              <a:t>)] [UNSIGNED] [ZEROFILL</a:t>
            </a:r>
            <a:r>
              <a:rPr lang="en-US" sz="2600" noProof="1" smtClean="0"/>
              <a:t>]</a:t>
            </a:r>
          </a:p>
          <a:p>
            <a:pPr lvl="1">
              <a:lnSpc>
                <a:spcPct val="100000"/>
              </a:lnSpc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TINYINT</a:t>
            </a:r>
            <a:r>
              <a:rPr lang="en-US" sz="2600" noProof="1" smtClean="0"/>
              <a:t> [(</a:t>
            </a:r>
            <a:r>
              <a:rPr lang="en-US" sz="2600" i="1" noProof="1" smtClean="0"/>
              <a:t>M</a:t>
            </a:r>
            <a:r>
              <a:rPr lang="en-US" sz="2600" noProof="1" smtClean="0"/>
              <a:t>)] [UNSIGNED] [ZEROFILL]</a:t>
            </a:r>
            <a:endParaRPr lang="en-US" sz="2600" b="1" noProof="1" smtClean="0">
              <a:solidFill>
                <a:srgbClr val="F3BE60"/>
              </a:solidFill>
              <a:ea typeface="+mj-ea"/>
              <a:cs typeface="+mj-cs"/>
            </a:endParaRPr>
          </a:p>
          <a:p>
            <a:pPr lvl="1">
              <a:lnSpc>
                <a:spcPct val="100000"/>
              </a:lnSpc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</a:rPr>
              <a:t>DOUBLE</a:t>
            </a:r>
            <a:r>
              <a:rPr lang="en-US" sz="2600" noProof="1" smtClean="0"/>
              <a:t> [(</a:t>
            </a:r>
            <a:r>
              <a:rPr lang="en-US" sz="2600" i="1" noProof="1" smtClean="0"/>
              <a:t>M, D</a:t>
            </a:r>
            <a:r>
              <a:rPr lang="en-US" sz="2600" noProof="1" smtClean="0"/>
              <a:t>)] [UNSIGNED] [ZEROFILL]</a:t>
            </a:r>
          </a:p>
          <a:p>
            <a:pPr lvl="1">
              <a:lnSpc>
                <a:spcPct val="100000"/>
              </a:lnSpc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</a:rPr>
              <a:t>DECIMAL</a:t>
            </a:r>
            <a:r>
              <a:rPr lang="en-US" sz="2600" noProof="1" smtClean="0"/>
              <a:t> </a:t>
            </a:r>
            <a:r>
              <a:rPr lang="en-US" sz="2600" noProof="1"/>
              <a:t>[(</a:t>
            </a:r>
            <a:r>
              <a:rPr lang="en-US" sz="2600" i="1" noProof="1" smtClean="0"/>
              <a:t>M, D </a:t>
            </a:r>
            <a:r>
              <a:rPr lang="en-US" sz="2600" noProof="1" smtClean="0"/>
              <a:t>)] </a:t>
            </a:r>
            <a:r>
              <a:rPr lang="en-US" sz="2600" noProof="1"/>
              <a:t>[UNSIGNED] [ZEROFILL]</a:t>
            </a:r>
          </a:p>
          <a:p>
            <a:pPr lvl="1">
              <a:lnSpc>
                <a:spcPct val="100000"/>
              </a:lnSpc>
            </a:pPr>
            <a:endParaRPr lang="en-US" sz="2600" noProof="1" smtClean="0"/>
          </a:p>
          <a:p>
            <a:pPr lvl="1">
              <a:lnSpc>
                <a:spcPct val="100000"/>
              </a:lnSpc>
            </a:pPr>
            <a:endParaRPr lang="en-US" sz="2600" noProof="1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 smtClean="0"/>
              <a:t>MySQL </a:t>
            </a:r>
            <a:r>
              <a:rPr lang="en-US" dirty="0"/>
              <a:t>Server</a:t>
            </a:r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9311012"/>
              </p:ext>
            </p:extLst>
          </p:nvPr>
        </p:nvGraphicFramePr>
        <p:xfrm>
          <a:off x="3390380" y="3886200"/>
          <a:ext cx="5404888" cy="187066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19393">
                  <a:extLst>
                    <a:ext uri="{9D8B030D-6E8A-4147-A177-3AD203B41FA5}">
                      <a16:colId xmlns:a16="http://schemas.microsoft.com/office/drawing/2014/main" val="827560137"/>
                    </a:ext>
                  </a:extLst>
                </a:gridCol>
                <a:gridCol w="3285495">
                  <a:extLst>
                    <a:ext uri="{9D8B030D-6E8A-4147-A177-3AD203B41FA5}">
                      <a16:colId xmlns:a16="http://schemas.microsoft.com/office/drawing/2014/main" val="1378331011"/>
                    </a:ext>
                  </a:extLst>
                </a:gridCol>
              </a:tblGrid>
              <a:tr h="467667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617379"/>
                  </a:ext>
                </a:extLst>
              </a:tr>
              <a:tr h="46766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customer_id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effectLst/>
                        </a:rPr>
                        <a:t>INT (BIGINT)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638321"/>
                  </a:ext>
                </a:extLst>
              </a:tr>
              <a:tr h="46766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is_online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effectLst/>
                        </a:rPr>
                        <a:t>TINYINT (BIT)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52217"/>
                  </a:ext>
                </a:extLst>
              </a:tr>
              <a:tr h="467667">
                <a:tc>
                  <a:txBody>
                    <a:bodyPr/>
                    <a:lstStyle/>
                    <a:p>
                      <a:r>
                        <a:rPr lang="en-US" dirty="0" smtClean="0"/>
                        <a:t>balance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DECIMAL</a:t>
                      </a:r>
                      <a:r>
                        <a:rPr lang="en-US" baseline="0" dirty="0" smtClean="0"/>
                        <a:t> (DOUBLE)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282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89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19200"/>
            <a:ext cx="11804822" cy="243027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3500" b="1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Strings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CHAR </a:t>
            </a:r>
            <a:r>
              <a:rPr lang="en-US" sz="2800" noProof="1"/>
              <a:t>[(M)] [CHARACTER SET charset_name] [COLLATE collation_name</a:t>
            </a:r>
            <a:r>
              <a:rPr lang="en-US" sz="2800" noProof="1" smtClean="0"/>
              <a:t>]</a:t>
            </a:r>
            <a:endParaRPr lang="en-US" sz="2800" noProof="1"/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VARCHAR(M) </a:t>
            </a:r>
            <a:r>
              <a:rPr lang="en-US" sz="2800" noProof="1"/>
              <a:t>[CHARACTER SET charset_name] [COLLATE collation_name</a:t>
            </a:r>
            <a:r>
              <a:rPr lang="en-US" sz="2800" noProof="1" smtClean="0"/>
              <a:t>]</a:t>
            </a:r>
            <a:endParaRPr lang="bg-BG" sz="2800" noProof="1" smtClean="0"/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TEXT</a:t>
            </a:r>
            <a:r>
              <a:rPr lang="en-US" sz="2800" noProof="1" smtClean="0"/>
              <a:t> </a:t>
            </a:r>
            <a:r>
              <a:rPr lang="en-US" sz="2800" noProof="1"/>
              <a:t>[(M)] [CHARACTER SET charset_name] [COLLATE collation_name</a:t>
            </a:r>
            <a:r>
              <a:rPr lang="en-US" sz="2800" noProof="1" smtClean="0"/>
              <a:t>]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BLOB</a:t>
            </a:r>
            <a:r>
              <a:rPr lang="en-US" sz="2800" noProof="1" smtClean="0"/>
              <a:t> </a:t>
            </a:r>
            <a:r>
              <a:rPr lang="en-US" sz="2800" noProof="1"/>
              <a:t>[(M)] </a:t>
            </a:r>
          </a:p>
          <a:p>
            <a:pPr lvl="1">
              <a:lnSpc>
                <a:spcPct val="100000"/>
              </a:lnSpc>
            </a:pPr>
            <a:endParaRPr lang="en-US" sz="2400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 smtClean="0"/>
              <a:t>MySQL Server </a:t>
            </a:r>
            <a:r>
              <a:rPr lang="bg-BG" dirty="0" smtClean="0"/>
              <a:t>(2)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6976769"/>
              </p:ext>
            </p:extLst>
          </p:nvPr>
        </p:nvGraphicFramePr>
        <p:xfrm>
          <a:off x="3390380" y="3962400"/>
          <a:ext cx="5404888" cy="187066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19393">
                  <a:extLst>
                    <a:ext uri="{9D8B030D-6E8A-4147-A177-3AD203B41FA5}">
                      <a16:colId xmlns:a16="http://schemas.microsoft.com/office/drawing/2014/main" val="827560137"/>
                    </a:ext>
                  </a:extLst>
                </a:gridCol>
                <a:gridCol w="3285495">
                  <a:extLst>
                    <a:ext uri="{9D8B030D-6E8A-4147-A177-3AD203B41FA5}">
                      <a16:colId xmlns:a16="http://schemas.microsoft.com/office/drawing/2014/main" val="1378331011"/>
                    </a:ext>
                  </a:extLst>
                </a:gridCol>
              </a:tblGrid>
              <a:tr h="467667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617379"/>
                  </a:ext>
                </a:extLst>
              </a:tr>
              <a:tr h="467667">
                <a:tc>
                  <a:txBody>
                    <a:bodyPr/>
                    <a:lstStyle/>
                    <a:p>
                      <a:r>
                        <a:rPr lang="en-US" dirty="0" smtClean="0"/>
                        <a:t>title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effectLst/>
                        </a:rPr>
                        <a:t>VARCHAR(CHAR)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52217"/>
                  </a:ext>
                </a:extLst>
              </a:tr>
              <a:tr h="467667">
                <a:tc>
                  <a:txBody>
                    <a:bodyPr/>
                    <a:lstStyle/>
                    <a:p>
                      <a:r>
                        <a:rPr lang="en-US" dirty="0" smtClean="0"/>
                        <a:t>content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TEXT(LONGTEXT)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282832"/>
                  </a:ext>
                </a:extLst>
              </a:tr>
              <a:tr h="467667">
                <a:tc>
                  <a:txBody>
                    <a:bodyPr/>
                    <a:lstStyle/>
                    <a:p>
                      <a:r>
                        <a:rPr lang="en-US" dirty="0" smtClean="0"/>
                        <a:t>picture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BLOB(LONGBLOB)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402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06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243027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3500" b="1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Date and Time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DATE</a:t>
            </a:r>
            <a:endParaRPr lang="en-US" sz="2800" noProof="1" smtClean="0"/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TIME</a:t>
            </a:r>
            <a:endParaRPr lang="en-US" sz="2800" b="1" noProof="1">
              <a:solidFill>
                <a:srgbClr val="F3BE60"/>
              </a:solidFill>
              <a:latin typeface="+mj-lt"/>
              <a:ea typeface="+mj-ea"/>
              <a:cs typeface="+mj-cs"/>
            </a:endParaRPr>
          </a:p>
          <a:p>
            <a:pPr lvl="1">
              <a:lnSpc>
                <a:spcPct val="100000"/>
              </a:lnSpc>
            </a:pPr>
            <a:r>
              <a:rPr lang="en-US" sz="2800" noProof="1"/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DATETIME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TIMESTAMP</a:t>
            </a:r>
            <a:endParaRPr lang="en-US" sz="2800" noProof="1"/>
          </a:p>
          <a:p>
            <a:pPr lvl="1">
              <a:lnSpc>
                <a:spcPct val="100000"/>
              </a:lnSpc>
            </a:pPr>
            <a:endParaRPr lang="en-US" sz="2600" noProof="1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 smtClean="0"/>
              <a:t>MySQL Server (3)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0944321"/>
              </p:ext>
            </p:extLst>
          </p:nvPr>
        </p:nvGraphicFramePr>
        <p:xfrm>
          <a:off x="3390380" y="3886200"/>
          <a:ext cx="5404888" cy="233833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23032">
                  <a:extLst>
                    <a:ext uri="{9D8B030D-6E8A-4147-A177-3AD203B41FA5}">
                      <a16:colId xmlns:a16="http://schemas.microsoft.com/office/drawing/2014/main" val="827560137"/>
                    </a:ext>
                  </a:extLst>
                </a:gridCol>
                <a:gridCol w="3081856">
                  <a:extLst>
                    <a:ext uri="{9D8B030D-6E8A-4147-A177-3AD203B41FA5}">
                      <a16:colId xmlns:a16="http://schemas.microsoft.com/office/drawing/2014/main" val="1378331011"/>
                    </a:ext>
                  </a:extLst>
                </a:gridCol>
              </a:tblGrid>
              <a:tr h="467667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617379"/>
                  </a:ext>
                </a:extLst>
              </a:tr>
              <a:tr h="467667">
                <a:tc>
                  <a:txBody>
                    <a:bodyPr/>
                    <a:lstStyle/>
                    <a:p>
                      <a:r>
                        <a:rPr lang="en-US" dirty="0" smtClean="0"/>
                        <a:t>birthdate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638321"/>
                  </a:ext>
                </a:extLst>
              </a:tr>
              <a:tr h="46766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last_time_online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effectLst/>
                        </a:rPr>
                        <a:t>TIMESTAMP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745280"/>
                  </a:ext>
                </a:extLst>
              </a:tr>
              <a:tr h="46766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start_at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effectLst/>
                        </a:rPr>
                        <a:t>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52217"/>
                  </a:ext>
                </a:extLst>
              </a:tr>
              <a:tr h="46766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deleted_on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282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68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Modeling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Data Definition using </a:t>
            </a:r>
            <a:r>
              <a:rPr lang="en-US" dirty="0" smtClean="0"/>
              <a:t>IDEs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532312" y="1676400"/>
            <a:ext cx="3124200" cy="2636408"/>
            <a:chOff x="4189412" y="1981200"/>
            <a:chExt cx="3124200" cy="2636408"/>
          </a:xfrm>
        </p:grpSpPr>
        <p:pic>
          <p:nvPicPr>
            <p:cNvPr id="10" name="Picture 2" descr="http://theappslab.com/wp-content/uploads/2009/12/Free-Database-Add-icon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75212" y="1981200"/>
              <a:ext cx="2438400" cy="2438400"/>
            </a:xfrm>
            <a:prstGeom prst="rect">
              <a:avLst/>
            </a:prstGeom>
            <a:noFill/>
          </p:spPr>
        </p:pic>
        <p:pic>
          <p:nvPicPr>
            <p:cNvPr id="11" name="Picture 4" descr="http://www.artistsvalley.com/images/icons/Database%20Application%20Icons/Table%20Entry%20Sort%20Ascending/256x256/Table%20Entry%20Sort%20Ascending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89412" y="2995934"/>
              <a:ext cx="1621674" cy="1621674"/>
            </a:xfrm>
            <a:prstGeom prst="roundRect">
              <a:avLst>
                <a:gd name="adj" fmla="val 6550"/>
              </a:avLst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76925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ct val="45000"/>
              </a:spcBef>
            </a:pPr>
            <a:r>
              <a:rPr lang="en-US" dirty="0"/>
              <a:t>We will manage databases with the following GUI clients: </a:t>
            </a:r>
            <a:endParaRPr lang="en-US" dirty="0" smtClean="0"/>
          </a:p>
          <a:p>
            <a:pPr lvl="1">
              <a:spcBef>
                <a:spcPct val="45000"/>
              </a:spcBef>
            </a:pPr>
            <a:r>
              <a:rPr lang="en-US" dirty="0" smtClean="0"/>
              <a:t>HeidiSQL </a:t>
            </a:r>
          </a:p>
          <a:p>
            <a:pPr lvl="1">
              <a:spcBef>
                <a:spcPct val="45000"/>
              </a:spcBef>
            </a:pPr>
            <a:r>
              <a:rPr lang="en-US" dirty="0" smtClean="0"/>
              <a:t>MySQL Workbench</a:t>
            </a:r>
          </a:p>
          <a:p>
            <a:pPr>
              <a:spcBef>
                <a:spcPct val="45000"/>
              </a:spcBef>
            </a:pPr>
            <a:r>
              <a:rPr lang="en-US" dirty="0"/>
              <a:t>Enables us</a:t>
            </a:r>
            <a:r>
              <a:rPr lang="bg-BG" dirty="0"/>
              <a:t>:</a:t>
            </a:r>
          </a:p>
          <a:p>
            <a:pPr lvl="1"/>
            <a:r>
              <a:rPr lang="en-US" dirty="0"/>
              <a:t>To create a new database</a:t>
            </a:r>
            <a:endParaRPr lang="bg-BG" dirty="0"/>
          </a:p>
          <a:p>
            <a:pPr lvl="1"/>
            <a:r>
              <a:rPr lang="en-US" dirty="0"/>
              <a:t>To create objects in the database</a:t>
            </a:r>
            <a:r>
              <a:rPr lang="bg-BG" dirty="0"/>
              <a:t> (</a:t>
            </a:r>
            <a:r>
              <a:rPr lang="en-US" dirty="0"/>
              <a:t>tables</a:t>
            </a:r>
            <a:r>
              <a:rPr lang="bg-BG" dirty="0"/>
              <a:t>, </a:t>
            </a:r>
            <a:r>
              <a:rPr lang="en-US" dirty="0"/>
              <a:t>stored procedures</a:t>
            </a:r>
            <a:r>
              <a:rPr lang="bg-BG" dirty="0"/>
              <a:t>, </a:t>
            </a:r>
            <a:r>
              <a:rPr lang="en-US" dirty="0"/>
              <a:t>relationships and others</a:t>
            </a:r>
            <a:r>
              <a:rPr lang="bg-BG" dirty="0"/>
              <a:t>)</a:t>
            </a:r>
          </a:p>
          <a:p>
            <a:pPr lvl="1"/>
            <a:r>
              <a:rPr lang="en-US" dirty="0"/>
              <a:t>To change the properties of objects</a:t>
            </a:r>
            <a:endParaRPr lang="bg-BG" dirty="0"/>
          </a:p>
          <a:p>
            <a:pPr lvl="1"/>
            <a:r>
              <a:rPr lang="en-US" dirty="0"/>
              <a:t>To enter records into the tables</a:t>
            </a:r>
            <a:endParaRPr lang="bg-BG" dirty="0"/>
          </a:p>
          <a:p>
            <a:pPr marL="377887" lvl="1" indent="0">
              <a:spcBef>
                <a:spcPct val="45000"/>
              </a:spcBef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</a:t>
            </a:r>
            <a:r>
              <a:rPr lang="bg-BG" dirty="0"/>
              <a:t> </a:t>
            </a:r>
            <a:r>
              <a:rPr lang="en-US" dirty="0" smtClean="0"/>
              <a:t>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58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1071</Words>
  <Application>Microsoft Office PowerPoint</Application>
  <PresentationFormat>Custom</PresentationFormat>
  <Paragraphs>260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Data Definition and Data Types</vt:lpstr>
      <vt:lpstr>Table of Contents</vt:lpstr>
      <vt:lpstr>Questions</vt:lpstr>
      <vt:lpstr>Data Types in MySQL Server</vt:lpstr>
      <vt:lpstr>Data Types in MySQL Server</vt:lpstr>
      <vt:lpstr>Data Types in MySQL Server (2)</vt:lpstr>
      <vt:lpstr>Data Types in MySQL Server (3)</vt:lpstr>
      <vt:lpstr>Database Modeling</vt:lpstr>
      <vt:lpstr>Working with IDEs</vt:lpstr>
      <vt:lpstr>Creating a New Database</vt:lpstr>
      <vt:lpstr>Creating Tables</vt:lpstr>
      <vt:lpstr>Creating Tables (2)</vt:lpstr>
      <vt:lpstr>Creating Tables (3)</vt:lpstr>
      <vt:lpstr>Storing and Retrieving Data</vt:lpstr>
      <vt:lpstr>Basic SQL Queries</vt:lpstr>
      <vt:lpstr>SQL Queries</vt:lpstr>
      <vt:lpstr>Table Creation in SQL</vt:lpstr>
      <vt:lpstr>Retrieve Records in SQL</vt:lpstr>
      <vt:lpstr>Table Customization</vt:lpstr>
      <vt:lpstr>Custom Column Properties</vt:lpstr>
      <vt:lpstr>Altering Tables</vt:lpstr>
      <vt:lpstr>Altering Tables Using SQL</vt:lpstr>
      <vt:lpstr>Altering Tables Using SQL (2)</vt:lpstr>
      <vt:lpstr>Altering Tables Using SQL (3)</vt:lpstr>
      <vt:lpstr>Altering Tables Using SQL (4)</vt:lpstr>
      <vt:lpstr>Deleting Data and Structures</vt:lpstr>
      <vt:lpstr>Deleting from Database</vt:lpstr>
      <vt:lpstr>Dropping and Truncating</vt:lpstr>
      <vt:lpstr>Dropping and Truncating (2)</vt:lpstr>
      <vt:lpstr>Summary</vt:lpstr>
      <vt:lpstr>Data Definition and Data Types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Systems - Overview</dc:title>
  <dc:subject>Software Development Course</dc:subject>
  <dc:creator/>
  <cp:keywords>Databases, SQL, programming, SoftUni, Software University, programming, software development, software engineering, course, database systems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2017-05-24T10:51:54Z</dcterms:modified>
  <cp:category>Databases, SQL, programming, SoftUni, Software University, programming, software development, software engineering, course, database systems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